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63"/>
  </p:notesMasterIdLst>
  <p:sldIdLst>
    <p:sldId id="257" r:id="rId2"/>
    <p:sldId id="285" r:id="rId3"/>
    <p:sldId id="326" r:id="rId4"/>
    <p:sldId id="369" r:id="rId5"/>
    <p:sldId id="327" r:id="rId6"/>
    <p:sldId id="380" r:id="rId7"/>
    <p:sldId id="401" r:id="rId8"/>
    <p:sldId id="403" r:id="rId9"/>
    <p:sldId id="402" r:id="rId10"/>
    <p:sldId id="405" r:id="rId11"/>
    <p:sldId id="345" r:id="rId12"/>
    <p:sldId id="330" r:id="rId13"/>
    <p:sldId id="418" r:id="rId14"/>
    <p:sldId id="419" r:id="rId15"/>
    <p:sldId id="417" r:id="rId16"/>
    <p:sldId id="420" r:id="rId17"/>
    <p:sldId id="421" r:id="rId18"/>
    <p:sldId id="422" r:id="rId19"/>
    <p:sldId id="423" r:id="rId20"/>
    <p:sldId id="424" r:id="rId21"/>
    <p:sldId id="425" r:id="rId22"/>
    <p:sldId id="426" r:id="rId23"/>
    <p:sldId id="427" r:id="rId24"/>
    <p:sldId id="428" r:id="rId25"/>
    <p:sldId id="429" r:id="rId26"/>
    <p:sldId id="430" r:id="rId27"/>
    <p:sldId id="431" r:id="rId28"/>
    <p:sldId id="432" r:id="rId29"/>
    <p:sldId id="433" r:id="rId30"/>
    <p:sldId id="434" r:id="rId31"/>
    <p:sldId id="435" r:id="rId32"/>
    <p:sldId id="436" r:id="rId33"/>
    <p:sldId id="437" r:id="rId34"/>
    <p:sldId id="440" r:id="rId35"/>
    <p:sldId id="441" r:id="rId36"/>
    <p:sldId id="442" r:id="rId37"/>
    <p:sldId id="443" r:id="rId38"/>
    <p:sldId id="444" r:id="rId39"/>
    <p:sldId id="445" r:id="rId40"/>
    <p:sldId id="446" r:id="rId41"/>
    <p:sldId id="447" r:id="rId42"/>
    <p:sldId id="448" r:id="rId43"/>
    <p:sldId id="449" r:id="rId44"/>
    <p:sldId id="450" r:id="rId45"/>
    <p:sldId id="451" r:id="rId46"/>
    <p:sldId id="452" r:id="rId47"/>
    <p:sldId id="453" r:id="rId48"/>
    <p:sldId id="454" r:id="rId49"/>
    <p:sldId id="455" r:id="rId50"/>
    <p:sldId id="456" r:id="rId51"/>
    <p:sldId id="457" r:id="rId52"/>
    <p:sldId id="458" r:id="rId53"/>
    <p:sldId id="459" r:id="rId54"/>
    <p:sldId id="460" r:id="rId55"/>
    <p:sldId id="461" r:id="rId56"/>
    <p:sldId id="462" r:id="rId57"/>
    <p:sldId id="463" r:id="rId58"/>
    <p:sldId id="464" r:id="rId59"/>
    <p:sldId id="368" r:id="rId60"/>
    <p:sldId id="400" r:id="rId61"/>
    <p:sldId id="337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69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3" autoAdjust="0"/>
    <p:restoredTop sz="96353" autoAdjust="0"/>
  </p:normalViewPr>
  <p:slideViewPr>
    <p:cSldViewPr snapToGrid="0">
      <p:cViewPr>
        <p:scale>
          <a:sx n="61" d="100"/>
          <a:sy n="61" d="100"/>
        </p:scale>
        <p:origin x="2283" y="11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2.png>
</file>

<file path=ppt/media/image3.png>
</file>

<file path=ppt/media/image4.jpe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F47D1-607F-45EE-AE63-C10CF3AC8DD9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74461-D808-4EBD-B8B3-953FBFCC6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971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EE071-6BA9-400B-8DDD-7178D39C29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173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450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149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012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95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9992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03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091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6716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883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56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822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178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9785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328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815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5709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994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503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244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243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3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642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059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040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6843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545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391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7037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997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9024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090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169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53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66543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2916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0025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2258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18693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74793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21556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1097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1887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18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46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00551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6522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8750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970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0056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1963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8926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1412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52301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012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4066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4461-D808-4EBD-B8B3-953FBFCC6ED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11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45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261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57EC6A-F5A4-441D-B3C5-D1EF8312A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747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D549-F609-4ED3-8963-AF0CBF368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AA17A-1098-419A-8585-E680D8117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A151D-61BD-48D1-8C67-4C327383A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2C576-331D-4E09-88E2-6EB25C684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59541-EA62-4109-ABD5-F105A295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11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74FE6-F914-41AA-88EC-E4EB246CE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76D8E4-7B81-43C8-9E0C-E6D9BBE6A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0A446-E986-479F-865A-253DDD95A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62C5E-6BC2-4157-896F-20C3B395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CA8BB-B7DC-49ED-A1F9-454493196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13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BD8934-B74E-4AE0-B765-ECE3C9A074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56AB3-C0E0-4C3D-B3A4-916BF6C31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42220-AFF0-42C5-AF12-AD2AC5769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ED1E5-E582-4C65-900E-24E56C398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EE9A6-F609-4B8B-AE51-59399BB0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95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95D01-CAFE-4A1A-A804-F23913EB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BD820-3F0E-466E-9035-C5A24E697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17A9-4DF9-4FBC-8DFE-1AF8ABE96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C97CE-189D-45E0-91B2-04695DE2E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6EDA0-DDF2-410C-A702-40E5C32C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28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84772-8467-4E19-8A52-A529C7B3D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8A9D6B-AA2E-41FA-BDFC-46C87BDCF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5F044-85E8-449D-A4F3-7EAC9AD07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68485-216E-4AEA-8404-05B4ACF61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57587-3E1F-480C-81BD-741C81CE4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65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0DC6-DE10-4E0B-BCBA-32E711C8A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68941-20E5-4343-8250-265C6DAC5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677973-E72E-4CC0-8D61-FCCC8406C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FF417-B339-40DE-B352-1ECEDBB7B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5B31E-728B-4DBE-8BD9-E37BC320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743D7-ECE6-4EEE-A8EE-EFB4DBFE5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4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5A82E-579C-45F5-A951-1E10C98D1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72278-8C31-4955-BCB5-81132BB5F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B4B5AF-BC8F-4D55-B34E-3947255AEB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C4CE63-7562-4D15-BD15-363CDC214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026435-DAAC-4A88-8E75-D1C9066E3A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6F1FBD-42A5-4A9E-8F95-934AAA624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3529DF-CBEB-4F8A-AE4A-1E17ED0E3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11928E-44C3-496F-B06D-DE65B8B56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25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1837D-0203-44E9-A800-75FB3F0C9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7691E0-63A3-4F58-8784-3CF3D4825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3B4FF-56D4-4561-8AA0-715AC2EF1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24245B-8F4F-4989-8B66-F14D9F460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47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97D826-C0CD-4DA3-9804-3B37794D9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73DFA2-D509-44F1-BB96-FF03916E0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F2E06-E28D-4612-9A89-EBD14774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00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A060-F102-4A2F-A00A-664EF5480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E5B43-3611-4819-A036-8C5F1E42B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A2AB7-BFE4-490A-AFEB-5A016701BA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85B19-24B8-4C1F-89D6-5412D0927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79F1F-F5FB-498D-A4C7-6EDC1DD78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78AB6-BF35-4C0B-B331-22ED520A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72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6FE43-BAB1-41F0-BFF0-94DD8B3F4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C826E6-5590-4624-A426-EE1A424BC7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D4AF21-041F-4FA7-87E4-B870EDA36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7AF2C-DB15-4789-9385-B5DB53324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65690-CB51-4930-B426-18021D38F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4FFDAB-4B46-4100-A689-0064DB52B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6E2E7-5F4D-4B43-B201-1C682CF80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A8DF1-9081-4F65-B36D-44EAFBA9C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121AD-9DC3-463F-98F7-B2E1CA540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F2526-C75C-47BE-928B-0135A92A66BE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0C0D7-400D-4BA6-BC06-CFC5FBDCF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E6C9D-08DD-4E4B-8A70-A4B32C36A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E6D87-DEBB-4D35-A363-8431759C7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25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securityscorecards.dev/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iadnug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://www.scottsauber.com/" TargetMode="External"/><Relationship Id="rId4" Type="http://schemas.openxmlformats.org/officeDocument/2006/relationships/hyperlink" Target="https://www.red-gate.com/hub/events/friends-of-rg/friend/ScottSauber" TargetMode="Externa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7171-AFDD-4862-9A69-284665CD3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2210990"/>
            <a:ext cx="12192000" cy="3226965"/>
          </a:xfrm>
        </p:spPr>
        <p:txBody>
          <a:bodyPr>
            <a:normAutofit fontScale="90000"/>
          </a:bodyPr>
          <a:lstStyle/>
          <a:p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Check Your</a:t>
            </a:r>
            <a:b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Thermal Exhaust Port: </a:t>
            </a:r>
            <a:b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7700" b="1" dirty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10 Vulnerabilities Your Web App Probably Has Right Now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38EF936-BB12-46CA-86F7-049CEBB8D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295281"/>
            <a:ext cx="12192000" cy="52529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F464C5-3076-4402-9791-59D524AC8DC8}"/>
              </a:ext>
            </a:extLst>
          </p:cNvPr>
          <p:cNvGrpSpPr/>
          <p:nvPr/>
        </p:nvGrpSpPr>
        <p:grpSpPr>
          <a:xfrm>
            <a:off x="5319350" y="6194157"/>
            <a:ext cx="2106544" cy="474323"/>
            <a:chOff x="9994831" y="6185410"/>
            <a:chExt cx="2106544" cy="474323"/>
          </a:xfrm>
        </p:grpSpPr>
        <p:pic>
          <p:nvPicPr>
            <p:cNvPr id="6" name="Picture 2" descr="Image result for twitter logo">
              <a:extLst>
                <a:ext uri="{FF2B5EF4-FFF2-40B4-BE49-F238E27FC236}">
                  <a16:creationId xmlns:a16="http://schemas.microsoft.com/office/drawing/2014/main" id="{BF5CBA11-98FF-4FEC-A8EF-50E5FADF0F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67602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Subtitle 2">
              <a:extLst>
                <a:ext uri="{FF2B5EF4-FFF2-40B4-BE49-F238E27FC236}">
                  <a16:creationId xmlns:a16="http://schemas.microsoft.com/office/drawing/2014/main" id="{9B9DABC1-AB03-4BB4-80DE-954141378043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8" name="Picture 2" descr="Image result for twitter logo">
              <a:extLst>
                <a:ext uri="{FF2B5EF4-FFF2-40B4-BE49-F238E27FC236}">
                  <a16:creationId xmlns:a16="http://schemas.microsoft.com/office/drawing/2014/main" id="{9312450C-A15A-4CF9-8CFC-DDCA027CB8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94831" y="6290606"/>
              <a:ext cx="328512" cy="266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30679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It’s the same with web apps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976332" cy="4779637"/>
          </a:xfrm>
        </p:spPr>
        <p:txBody>
          <a:bodyPr>
            <a:normAutofit/>
          </a:bodyPr>
          <a:lstStyle/>
          <a:p>
            <a:r>
              <a:rPr lang="en-US" dirty="0"/>
              <a:t>One vulnerability can take down an otherwise rock solid web application</a:t>
            </a:r>
          </a:p>
          <a:p>
            <a:r>
              <a:rPr lang="en-US" dirty="0"/>
              <a:t>There are dozens of attack types</a:t>
            </a:r>
          </a:p>
          <a:p>
            <a:r>
              <a:rPr lang="en-US" dirty="0"/>
              <a:t>We’re just going to cover 10</a:t>
            </a:r>
          </a:p>
        </p:txBody>
      </p:sp>
    </p:spTree>
    <p:extLst>
      <p:ext uri="{BB962C8B-B14F-4D97-AF65-F5344CB8AC3E}">
        <p14:creationId xmlns:p14="http://schemas.microsoft.com/office/powerpoint/2010/main" val="88004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98" name="Picture 2" descr="xkcd: Exploits of a Mom">
            <a:extLst>
              <a:ext uri="{FF2B5EF4-FFF2-40B4-BE49-F238E27FC236}">
                <a16:creationId xmlns:a16="http://schemas.microsoft.com/office/drawing/2014/main" id="{715FBACC-7558-203C-35C0-3113C762C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894" y="918528"/>
            <a:ext cx="9624811" cy="296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SQL Injection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3363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Allows attackers to execute queries against your database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They can get at some or all of your data</a:t>
            </a:r>
          </a:p>
          <a:p>
            <a:pPr lvl="1"/>
            <a:r>
              <a:rPr lang="en-US" dirty="0"/>
              <a:t>They can change or delete some or all of your data</a:t>
            </a:r>
          </a:p>
        </p:txBody>
      </p:sp>
    </p:spTree>
    <p:extLst>
      <p:ext uri="{BB962C8B-B14F-4D97-AF65-F5344CB8AC3E}">
        <p14:creationId xmlns:p14="http://schemas.microsoft.com/office/powerpoint/2010/main" val="1179770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Parameterize Queries</a:t>
            </a:r>
          </a:p>
        </p:txBody>
      </p:sp>
    </p:spTree>
    <p:extLst>
      <p:ext uri="{BB962C8B-B14F-4D97-AF65-F5344CB8AC3E}">
        <p14:creationId xmlns:p14="http://schemas.microsoft.com/office/powerpoint/2010/main" val="270910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Vulnerable to SQL Injection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Not Vulnerable to SQL Injection</a:t>
            </a:r>
          </a:p>
        </p:txBody>
      </p:sp>
    </p:spTree>
    <p:extLst>
      <p:ext uri="{BB962C8B-B14F-4D97-AF65-F5344CB8AC3E}">
        <p14:creationId xmlns:p14="http://schemas.microsoft.com/office/powerpoint/2010/main" val="371329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est Death Star Explosion Gif GIFs | Gfycat">
            <a:extLst>
              <a:ext uri="{FF2B5EF4-FFF2-40B4-BE49-F238E27FC236}">
                <a16:creationId xmlns:a16="http://schemas.microsoft.com/office/drawing/2014/main" id="{A18E3FE9-A631-88F1-7574-E5005114B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36"/>
          <a:stretch/>
        </p:blipFill>
        <p:spPr bwMode="auto">
          <a:xfrm>
            <a:off x="13718" y="-1"/>
            <a:ext cx="12259562" cy="717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26DCBE-EFA4-4158-BEB8-4A2AE2C02E5C}"/>
              </a:ext>
            </a:extLst>
          </p:cNvPr>
          <p:cNvSpPr/>
          <p:nvPr/>
        </p:nvSpPr>
        <p:spPr>
          <a:xfrm>
            <a:off x="13718" y="-6060"/>
            <a:ext cx="12259562" cy="7179176"/>
          </a:xfrm>
          <a:prstGeom prst="rect">
            <a:avLst/>
          </a:prstGeom>
          <a:solidFill>
            <a:srgbClr val="0F69B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8" y="0"/>
            <a:ext cx="12259562" cy="7137400"/>
          </a:xfrm>
        </p:spPr>
        <p:txBody>
          <a:bodyPr>
            <a:normAutofit/>
          </a:bodyPr>
          <a:lstStyle/>
          <a:p>
            <a:pPr algn="ctr"/>
            <a:r>
              <a:rPr lang="en-US" sz="12000" dirty="0">
                <a:solidFill>
                  <a:schemeClr val="bg1"/>
                </a:solidFill>
                <a:latin typeface="+mn-lt"/>
              </a:rPr>
              <a:t>SQL Injection Demo</a:t>
            </a:r>
          </a:p>
        </p:txBody>
      </p:sp>
    </p:spTree>
    <p:extLst>
      <p:ext uri="{BB962C8B-B14F-4D97-AF65-F5344CB8AC3E}">
        <p14:creationId xmlns:p14="http://schemas.microsoft.com/office/powerpoint/2010/main" val="108443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Directory Traversal</a:t>
            </a:r>
            <a:br>
              <a:rPr lang="en-US" sz="7200" dirty="0">
                <a:solidFill>
                  <a:schemeClr val="bg1"/>
                </a:solidFill>
                <a:latin typeface="+mn-lt"/>
              </a:rPr>
            </a:br>
            <a:r>
              <a:rPr lang="en-US" sz="7200" dirty="0">
                <a:solidFill>
                  <a:schemeClr val="bg1"/>
                </a:solidFill>
                <a:latin typeface="+mn-lt"/>
              </a:rPr>
              <a:t>(aka Backtracking)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BD758A8-0315-8F82-8579-FF24D585E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26" r="51111"/>
          <a:stretch/>
        </p:blipFill>
        <p:spPr bwMode="auto">
          <a:xfrm>
            <a:off x="3708400" y="116840"/>
            <a:ext cx="3947160" cy="388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840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Directory Traversal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Allows attackers to access folders and files they shouldn’t have access to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Exposes data, potentially sensitive data</a:t>
            </a:r>
          </a:p>
        </p:txBody>
      </p:sp>
    </p:spTree>
    <p:extLst>
      <p:ext uri="{BB962C8B-B14F-4D97-AF65-F5344CB8AC3E}">
        <p14:creationId xmlns:p14="http://schemas.microsoft.com/office/powerpoint/2010/main" val="1672294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Directory Traversal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Filter user input</a:t>
            </a:r>
          </a:p>
          <a:p>
            <a:pPr lvl="1"/>
            <a:r>
              <a:rPr lang="en-US" dirty="0"/>
              <a:t>Do not intake a path from a user</a:t>
            </a:r>
          </a:p>
          <a:p>
            <a:pPr lvl="1"/>
            <a:r>
              <a:rPr lang="en-US" dirty="0"/>
              <a:t>One approach – file request based on GUID, path stored in database</a:t>
            </a:r>
          </a:p>
        </p:txBody>
      </p:sp>
    </p:spTree>
    <p:extLst>
      <p:ext uri="{BB962C8B-B14F-4D97-AF65-F5344CB8AC3E}">
        <p14:creationId xmlns:p14="http://schemas.microsoft.com/office/powerpoint/2010/main" val="1182546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Directory Traversal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Vulnerable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Not Vulnerable</a:t>
            </a:r>
          </a:p>
        </p:txBody>
      </p:sp>
    </p:spTree>
    <p:extLst>
      <p:ext uri="{BB962C8B-B14F-4D97-AF65-F5344CB8AC3E}">
        <p14:creationId xmlns:p14="http://schemas.microsoft.com/office/powerpoint/2010/main" val="1675306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9637"/>
          </a:xfrm>
        </p:spPr>
        <p:txBody>
          <a:bodyPr>
            <a:normAutofit/>
          </a:bodyPr>
          <a:lstStyle/>
          <a:p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Anyone with a web app</a:t>
            </a:r>
          </a:p>
          <a:p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New to security</a:t>
            </a:r>
          </a:p>
          <a:p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Security Experts</a:t>
            </a:r>
          </a:p>
        </p:txBody>
      </p:sp>
    </p:spTree>
    <p:extLst>
      <p:ext uri="{BB962C8B-B14F-4D97-AF65-F5344CB8AC3E}">
        <p14:creationId xmlns:p14="http://schemas.microsoft.com/office/powerpoint/2010/main" val="2764105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est Death Star Explosion Gif GIFs | Gfycat">
            <a:extLst>
              <a:ext uri="{FF2B5EF4-FFF2-40B4-BE49-F238E27FC236}">
                <a16:creationId xmlns:a16="http://schemas.microsoft.com/office/drawing/2014/main" id="{A18E3FE9-A631-88F1-7574-E5005114B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36"/>
          <a:stretch/>
        </p:blipFill>
        <p:spPr bwMode="auto">
          <a:xfrm>
            <a:off x="13718" y="-1"/>
            <a:ext cx="12259562" cy="717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26DCBE-EFA4-4158-BEB8-4A2AE2C02E5C}"/>
              </a:ext>
            </a:extLst>
          </p:cNvPr>
          <p:cNvSpPr/>
          <p:nvPr/>
        </p:nvSpPr>
        <p:spPr>
          <a:xfrm>
            <a:off x="13718" y="-6060"/>
            <a:ext cx="12259562" cy="7179176"/>
          </a:xfrm>
          <a:prstGeom prst="rect">
            <a:avLst/>
          </a:prstGeom>
          <a:solidFill>
            <a:srgbClr val="0F69B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8" y="0"/>
            <a:ext cx="12259562" cy="7137400"/>
          </a:xfrm>
        </p:spPr>
        <p:txBody>
          <a:bodyPr>
            <a:normAutofit/>
          </a:bodyPr>
          <a:lstStyle/>
          <a:p>
            <a:pPr algn="ctr"/>
            <a:r>
              <a:rPr lang="en-US" sz="12000" dirty="0">
                <a:solidFill>
                  <a:schemeClr val="bg1"/>
                </a:solidFill>
                <a:latin typeface="+mn-lt"/>
              </a:rPr>
              <a:t>Directory Traversal Demo</a:t>
            </a:r>
          </a:p>
        </p:txBody>
      </p:sp>
    </p:spTree>
    <p:extLst>
      <p:ext uri="{BB962C8B-B14F-4D97-AF65-F5344CB8AC3E}">
        <p14:creationId xmlns:p14="http://schemas.microsoft.com/office/powerpoint/2010/main" val="1815301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Directory Overwriting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B2C9E4A1-791F-8805-49CA-B9CFC3C268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0519"/>
          <a:stretch/>
        </p:blipFill>
        <p:spPr bwMode="auto">
          <a:xfrm>
            <a:off x="4041140" y="248920"/>
            <a:ext cx="3878580" cy="3838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737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Directory Overwriting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Allows attackers to overwrite files or folders they shouldn’t have access to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Loses valid files or folders</a:t>
            </a:r>
          </a:p>
        </p:txBody>
      </p:sp>
    </p:spTree>
    <p:extLst>
      <p:ext uri="{BB962C8B-B14F-4D97-AF65-F5344CB8AC3E}">
        <p14:creationId xmlns:p14="http://schemas.microsoft.com/office/powerpoint/2010/main" val="143685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Directory Overwriting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Do not use the filename from the user to save the file to disk</a:t>
            </a:r>
          </a:p>
          <a:p>
            <a:pPr lvl="1"/>
            <a:r>
              <a:rPr lang="en-US" dirty="0"/>
              <a:t>On upload, rewrite the file path (i.e. use a GUID for a file name) and store path in the DB</a:t>
            </a:r>
          </a:p>
        </p:txBody>
      </p:sp>
    </p:spTree>
    <p:extLst>
      <p:ext uri="{BB962C8B-B14F-4D97-AF65-F5344CB8AC3E}">
        <p14:creationId xmlns:p14="http://schemas.microsoft.com/office/powerpoint/2010/main" val="1587056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Directory Overwriting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Vulnerable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Not Vulnerable</a:t>
            </a:r>
          </a:p>
        </p:txBody>
      </p:sp>
    </p:spTree>
    <p:extLst>
      <p:ext uri="{BB962C8B-B14F-4D97-AF65-F5344CB8AC3E}">
        <p14:creationId xmlns:p14="http://schemas.microsoft.com/office/powerpoint/2010/main" val="223828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est Death Star Explosion Gif GIFs | Gfycat">
            <a:extLst>
              <a:ext uri="{FF2B5EF4-FFF2-40B4-BE49-F238E27FC236}">
                <a16:creationId xmlns:a16="http://schemas.microsoft.com/office/drawing/2014/main" id="{A18E3FE9-A631-88F1-7574-E5005114B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36"/>
          <a:stretch/>
        </p:blipFill>
        <p:spPr bwMode="auto">
          <a:xfrm>
            <a:off x="13718" y="-1"/>
            <a:ext cx="12259562" cy="717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26DCBE-EFA4-4158-BEB8-4A2AE2C02E5C}"/>
              </a:ext>
            </a:extLst>
          </p:cNvPr>
          <p:cNvSpPr/>
          <p:nvPr/>
        </p:nvSpPr>
        <p:spPr>
          <a:xfrm>
            <a:off x="13718" y="-6060"/>
            <a:ext cx="12259562" cy="7179176"/>
          </a:xfrm>
          <a:prstGeom prst="rect">
            <a:avLst/>
          </a:prstGeom>
          <a:solidFill>
            <a:srgbClr val="0F69B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8" y="0"/>
            <a:ext cx="12259562" cy="7137400"/>
          </a:xfrm>
        </p:spPr>
        <p:txBody>
          <a:bodyPr>
            <a:normAutofit/>
          </a:bodyPr>
          <a:lstStyle/>
          <a:p>
            <a:pPr algn="ctr"/>
            <a:r>
              <a:rPr lang="en-US" sz="10000" dirty="0">
                <a:solidFill>
                  <a:schemeClr val="bg1"/>
                </a:solidFill>
                <a:latin typeface="+mn-lt"/>
              </a:rPr>
              <a:t>Directory Overwriting Demo</a:t>
            </a:r>
          </a:p>
        </p:txBody>
      </p:sp>
    </p:spTree>
    <p:extLst>
      <p:ext uri="{BB962C8B-B14F-4D97-AF65-F5344CB8AC3E}">
        <p14:creationId xmlns:p14="http://schemas.microsoft.com/office/powerpoint/2010/main" val="15576496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Broken Access Control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BD758A8-0315-8F82-8579-FF24D585E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26" r="51111"/>
          <a:stretch/>
        </p:blipFill>
        <p:spPr bwMode="auto">
          <a:xfrm>
            <a:off x="3708400" y="116840"/>
            <a:ext cx="3947160" cy="388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93822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Broken Access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Allows users to perform actions that should be outside of their control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Non-Admin users could perform Admin actions like Editing or Deleting data or viewing sensitive data</a:t>
            </a:r>
          </a:p>
        </p:txBody>
      </p:sp>
    </p:spTree>
    <p:extLst>
      <p:ext uri="{BB962C8B-B14F-4D97-AF65-F5344CB8AC3E}">
        <p14:creationId xmlns:p14="http://schemas.microsoft.com/office/powerpoint/2010/main" val="3110790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Broken Access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Enforce correct permissions SERVER SIDE (not just client side)</a:t>
            </a:r>
          </a:p>
        </p:txBody>
      </p:sp>
    </p:spTree>
    <p:extLst>
      <p:ext uri="{BB962C8B-B14F-4D97-AF65-F5344CB8AC3E}">
        <p14:creationId xmlns:p14="http://schemas.microsoft.com/office/powerpoint/2010/main" val="248426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Broken Access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Vulnerable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Not Vulnerable</a:t>
            </a:r>
          </a:p>
        </p:txBody>
      </p:sp>
    </p:spTree>
    <p:extLst>
      <p:ext uri="{BB962C8B-B14F-4D97-AF65-F5344CB8AC3E}">
        <p14:creationId xmlns:p14="http://schemas.microsoft.com/office/powerpoint/2010/main" val="85306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7809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Series of lightning talks</a:t>
            </a:r>
          </a:p>
          <a:p>
            <a:r>
              <a:rPr lang="en-US" dirty="0"/>
              <a:t>SQL Injection</a:t>
            </a:r>
          </a:p>
          <a:p>
            <a:r>
              <a:rPr lang="en-US" dirty="0"/>
              <a:t>Directory Traversal/Backtracking</a:t>
            </a:r>
          </a:p>
          <a:p>
            <a:r>
              <a:rPr lang="en-US" dirty="0"/>
              <a:t>Broken access control</a:t>
            </a:r>
          </a:p>
          <a:p>
            <a:r>
              <a:rPr lang="en-US" dirty="0"/>
              <a:t>Package vulnerabilities</a:t>
            </a:r>
          </a:p>
          <a:p>
            <a:r>
              <a:rPr lang="en-US" dirty="0" err="1"/>
              <a:t>Guids</a:t>
            </a:r>
            <a:r>
              <a:rPr lang="en-US" dirty="0"/>
              <a:t> vs </a:t>
            </a:r>
            <a:r>
              <a:rPr lang="en-US" dirty="0" err="1"/>
              <a:t>Ints</a:t>
            </a:r>
            <a:endParaRPr lang="en-US" dirty="0"/>
          </a:p>
          <a:p>
            <a:r>
              <a:rPr lang="en-US" dirty="0"/>
              <a:t>Container Vulnerabilities</a:t>
            </a:r>
          </a:p>
          <a:p>
            <a:r>
              <a:rPr lang="en-US" dirty="0"/>
              <a:t>JWT Stale Roles</a:t>
            </a:r>
          </a:p>
          <a:p>
            <a:r>
              <a:rPr lang="en-US" dirty="0"/>
              <a:t>Data Leaking</a:t>
            </a:r>
          </a:p>
          <a:p>
            <a:r>
              <a:rPr lang="en-US" dirty="0"/>
              <a:t>Clickjacking</a:t>
            </a:r>
          </a:p>
          <a:p>
            <a:r>
              <a:rPr lang="en-US" dirty="0"/>
              <a:t>Lack of WAF</a:t>
            </a:r>
          </a:p>
        </p:txBody>
      </p:sp>
    </p:spTree>
    <p:extLst>
      <p:ext uri="{BB962C8B-B14F-4D97-AF65-F5344CB8AC3E}">
        <p14:creationId xmlns:p14="http://schemas.microsoft.com/office/powerpoint/2010/main" val="776743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est Death Star Explosion Gif GIFs | Gfycat">
            <a:extLst>
              <a:ext uri="{FF2B5EF4-FFF2-40B4-BE49-F238E27FC236}">
                <a16:creationId xmlns:a16="http://schemas.microsoft.com/office/drawing/2014/main" id="{A18E3FE9-A631-88F1-7574-E5005114B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36"/>
          <a:stretch/>
        </p:blipFill>
        <p:spPr bwMode="auto">
          <a:xfrm>
            <a:off x="13718" y="-1"/>
            <a:ext cx="12259562" cy="717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26DCBE-EFA4-4158-BEB8-4A2AE2C02E5C}"/>
              </a:ext>
            </a:extLst>
          </p:cNvPr>
          <p:cNvSpPr/>
          <p:nvPr/>
        </p:nvSpPr>
        <p:spPr>
          <a:xfrm>
            <a:off x="13718" y="-6060"/>
            <a:ext cx="12259562" cy="7179176"/>
          </a:xfrm>
          <a:prstGeom prst="rect">
            <a:avLst/>
          </a:prstGeom>
          <a:solidFill>
            <a:srgbClr val="0F69B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8" y="0"/>
            <a:ext cx="12259562" cy="7137400"/>
          </a:xfrm>
        </p:spPr>
        <p:txBody>
          <a:bodyPr>
            <a:normAutofit/>
          </a:bodyPr>
          <a:lstStyle/>
          <a:p>
            <a:pPr algn="ctr"/>
            <a:r>
              <a:rPr lang="en-US" sz="10000" dirty="0">
                <a:solidFill>
                  <a:schemeClr val="bg1"/>
                </a:solidFill>
                <a:latin typeface="+mn-lt"/>
              </a:rPr>
              <a:t>Broken Access Control Demo</a:t>
            </a:r>
          </a:p>
        </p:txBody>
      </p:sp>
    </p:spTree>
    <p:extLst>
      <p:ext uri="{BB962C8B-B14F-4D97-AF65-F5344CB8AC3E}">
        <p14:creationId xmlns:p14="http://schemas.microsoft.com/office/powerpoint/2010/main" val="1181057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Package Vulnerabilities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BD758A8-0315-8F82-8579-FF24D585E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26" r="51111"/>
          <a:stretch/>
        </p:blipFill>
        <p:spPr bwMode="auto">
          <a:xfrm>
            <a:off x="3708400" y="116840"/>
            <a:ext cx="3947160" cy="388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2965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Package vulnerabilities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Outdated and/or insecure packages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Depending on how the package is used, this could be a catastrophic vulnerability in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251578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Package Vulnerabilities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Stay up to date on latest versions</a:t>
            </a:r>
          </a:p>
          <a:p>
            <a:pPr lvl="1"/>
            <a:r>
              <a:rPr lang="en-US" dirty="0"/>
              <a:t>Use maintained/supported packages</a:t>
            </a:r>
          </a:p>
        </p:txBody>
      </p:sp>
    </p:spTree>
    <p:extLst>
      <p:ext uri="{BB962C8B-B14F-4D97-AF65-F5344CB8AC3E}">
        <p14:creationId xmlns:p14="http://schemas.microsoft.com/office/powerpoint/2010/main" val="95860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Open SSF Scorecard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https://securityscorecards.dev/</a:t>
            </a:r>
            <a:endParaRPr lang="en-US" dirty="0"/>
          </a:p>
          <a:p>
            <a:r>
              <a:rPr lang="en-US" dirty="0"/>
              <a:t>Assesses open source packages for security risks</a:t>
            </a:r>
          </a:p>
          <a:p>
            <a:r>
              <a:rPr lang="en-US" dirty="0"/>
              <a:t>Code Vulnerabilities</a:t>
            </a:r>
          </a:p>
          <a:p>
            <a:r>
              <a:rPr lang="en-US" dirty="0"/>
              <a:t>Maintenance (Dependency Updating, Frequent History, License,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Continuous Testing (Tests, SAST, Fuzzing)</a:t>
            </a:r>
          </a:p>
          <a:p>
            <a:r>
              <a:rPr lang="en-US" dirty="0"/>
              <a:t>Source Risk Assessment (Branch Protection, Code Review, etc.)</a:t>
            </a:r>
          </a:p>
          <a:p>
            <a:r>
              <a:rPr lang="en-US" dirty="0"/>
              <a:t>Build Risk Assessment (Signed Releases, Pinned Deps,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5959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Using </a:t>
            </a:r>
            <a:r>
              <a:rPr lang="en-US" sz="7200" dirty="0" err="1">
                <a:solidFill>
                  <a:schemeClr val="bg1"/>
                </a:solidFill>
                <a:latin typeface="+mn-lt"/>
              </a:rPr>
              <a:t>Ints</a:t>
            </a:r>
            <a:r>
              <a:rPr lang="en-US" sz="7200" dirty="0">
                <a:solidFill>
                  <a:schemeClr val="bg1"/>
                </a:solidFill>
                <a:latin typeface="+mn-lt"/>
              </a:rPr>
              <a:t> instead of </a:t>
            </a:r>
            <a:r>
              <a:rPr lang="en-US" sz="7200" dirty="0" err="1">
                <a:solidFill>
                  <a:schemeClr val="bg1"/>
                </a:solidFill>
                <a:latin typeface="+mn-lt"/>
              </a:rPr>
              <a:t>Guids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BD758A8-0315-8F82-8579-FF24D585E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26" r="51111"/>
          <a:stretch/>
        </p:blipFill>
        <p:spPr bwMode="auto">
          <a:xfrm>
            <a:off x="3708400" y="116840"/>
            <a:ext cx="3947160" cy="388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9144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Ints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instead of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Guids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Using auto-incrementing integers to </a:t>
            </a:r>
            <a:r>
              <a:rPr lang="en-US" dirty="0" err="1"/>
              <a:t>to</a:t>
            </a:r>
            <a:r>
              <a:rPr lang="en-US" dirty="0"/>
              <a:t> uniquely identify database rows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Auto-incrementing </a:t>
            </a:r>
            <a:r>
              <a:rPr lang="en-US" dirty="0" err="1"/>
              <a:t>ints</a:t>
            </a:r>
            <a:r>
              <a:rPr lang="en-US" dirty="0"/>
              <a:t> can leak how much data is in the system (possible predictor of financials)</a:t>
            </a:r>
          </a:p>
          <a:p>
            <a:pPr lvl="1"/>
            <a:r>
              <a:rPr lang="en-US" dirty="0"/>
              <a:t>If Broken Access Control vulnerability is in place, they can easily enumerate your data</a:t>
            </a:r>
          </a:p>
        </p:txBody>
      </p:sp>
    </p:spTree>
    <p:extLst>
      <p:ext uri="{BB962C8B-B14F-4D97-AF65-F5344CB8AC3E}">
        <p14:creationId xmlns:p14="http://schemas.microsoft.com/office/powerpoint/2010/main" val="149793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Ints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instead of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Guids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Use random </a:t>
            </a:r>
            <a:r>
              <a:rPr lang="en-US" dirty="0" err="1"/>
              <a:t>Guids</a:t>
            </a:r>
            <a:r>
              <a:rPr lang="en-US" dirty="0"/>
              <a:t> instead of </a:t>
            </a:r>
            <a:r>
              <a:rPr lang="en-US" dirty="0" err="1"/>
              <a:t>Ints</a:t>
            </a:r>
            <a:r>
              <a:rPr lang="en-US" dirty="0"/>
              <a:t> for primary keys</a:t>
            </a:r>
          </a:p>
          <a:p>
            <a:pPr lvl="1"/>
            <a:r>
              <a:rPr lang="en-US" dirty="0"/>
              <a:t>Yes it comes at a performance penalty… but will you notice?</a:t>
            </a:r>
          </a:p>
        </p:txBody>
      </p:sp>
    </p:spTree>
    <p:extLst>
      <p:ext uri="{BB962C8B-B14F-4D97-AF65-F5344CB8AC3E}">
        <p14:creationId xmlns:p14="http://schemas.microsoft.com/office/powerpoint/2010/main" val="1228847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Container Image Vulnerabilities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BD758A8-0315-8F82-8579-FF24D585E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26" r="51111"/>
          <a:stretch/>
        </p:blipFill>
        <p:spPr bwMode="auto">
          <a:xfrm>
            <a:off x="3708400" y="116840"/>
            <a:ext cx="3947160" cy="388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7546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Container Image Vulnerabilities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Images provide an immutable artifact which is great for repeatability</a:t>
            </a:r>
          </a:p>
          <a:p>
            <a:pPr lvl="1"/>
            <a:r>
              <a:rPr lang="en-US" dirty="0"/>
              <a:t>The problem with immutable artifacts, is they don’t get updates</a:t>
            </a:r>
          </a:p>
          <a:p>
            <a:pPr lvl="1"/>
            <a:r>
              <a:rPr lang="en-US" dirty="0"/>
              <a:t>These images are used for deployments (i.e. Azure App Service/Container Apps, AWS ECS,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Depending on the vulnerability, your application may be partially or completely taken over</a:t>
            </a:r>
          </a:p>
        </p:txBody>
      </p:sp>
    </p:spTree>
    <p:extLst>
      <p:ext uri="{BB962C8B-B14F-4D97-AF65-F5344CB8AC3E}">
        <p14:creationId xmlns:p14="http://schemas.microsoft.com/office/powerpoint/2010/main" val="217436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4108"/>
          </a:xfrm>
        </p:spPr>
        <p:txBody>
          <a:bodyPr>
            <a:normAutofit/>
          </a:bodyPr>
          <a:lstStyle/>
          <a:p>
            <a:r>
              <a:rPr lang="en-US" dirty="0"/>
              <a:t>Exposure to security vulnerabilities</a:t>
            </a:r>
          </a:p>
          <a:p>
            <a:r>
              <a:rPr lang="en-US" dirty="0"/>
              <a:t>Not just OWASP Top 10</a:t>
            </a:r>
          </a:p>
          <a:p>
            <a:r>
              <a:rPr lang="en-US" dirty="0"/>
              <a:t>Check yourself before you wreck yourself</a:t>
            </a:r>
          </a:p>
        </p:txBody>
      </p:sp>
    </p:spTree>
    <p:extLst>
      <p:ext uri="{BB962C8B-B14F-4D97-AF65-F5344CB8AC3E}">
        <p14:creationId xmlns:p14="http://schemas.microsoft.com/office/powerpoint/2010/main" val="10475384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Container Image Vulnerabilities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Rebuild images regularly</a:t>
            </a:r>
          </a:p>
          <a:p>
            <a:pPr lvl="1"/>
            <a:r>
              <a:rPr lang="en-US" dirty="0"/>
              <a:t>Use a scanner</a:t>
            </a:r>
          </a:p>
          <a:p>
            <a:pPr lvl="1"/>
            <a:r>
              <a:rPr lang="en-US" dirty="0"/>
              <a:t>Use a PaaS service such as Azure App Service that auto-upgrades framework versions (i.e. .NET, Java,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44356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JWT Stale Roles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BD758A8-0315-8F82-8579-FF24D585E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26" r="51111"/>
          <a:stretch/>
        </p:blipFill>
        <p:spPr bwMode="auto">
          <a:xfrm>
            <a:off x="3708400" y="116840"/>
            <a:ext cx="3947160" cy="388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491611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JWT Stale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Often times, web applications put role data in their JWT so they don’t have to go fetch it every time.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The problem is, if a new permission is added or removed, the roles on the JWT will be stale</a:t>
            </a:r>
          </a:p>
          <a:p>
            <a:pPr lvl="1"/>
            <a:r>
              <a:rPr lang="en-US" dirty="0"/>
              <a:t>For example, if someone is terminated their JWT (and therefore access) might still be valid if you do local introspection</a:t>
            </a:r>
          </a:p>
        </p:txBody>
      </p:sp>
    </p:spTree>
    <p:extLst>
      <p:ext uri="{BB962C8B-B14F-4D97-AF65-F5344CB8AC3E}">
        <p14:creationId xmlns:p14="http://schemas.microsoft.com/office/powerpoint/2010/main" val="301130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JWT Stale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Round trip to get roles from the database every time</a:t>
            </a:r>
          </a:p>
          <a:p>
            <a:pPr lvl="1"/>
            <a:r>
              <a:rPr lang="en-US" dirty="0"/>
              <a:t>Performance or Security – pick one</a:t>
            </a:r>
          </a:p>
          <a:p>
            <a:pPr lvl="1"/>
            <a:r>
              <a:rPr lang="en-US" dirty="0"/>
              <a:t>Understand the tradeoffs</a:t>
            </a:r>
          </a:p>
        </p:txBody>
      </p:sp>
    </p:spTree>
    <p:extLst>
      <p:ext uri="{BB962C8B-B14F-4D97-AF65-F5344CB8AC3E}">
        <p14:creationId xmlns:p14="http://schemas.microsoft.com/office/powerpoint/2010/main" val="423381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JWT Stale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Vulnerable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Not Vulnerable</a:t>
            </a:r>
          </a:p>
        </p:txBody>
      </p:sp>
    </p:spTree>
    <p:extLst>
      <p:ext uri="{BB962C8B-B14F-4D97-AF65-F5344CB8AC3E}">
        <p14:creationId xmlns:p14="http://schemas.microsoft.com/office/powerpoint/2010/main" val="202573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est Death Star Explosion Gif GIFs | Gfycat">
            <a:extLst>
              <a:ext uri="{FF2B5EF4-FFF2-40B4-BE49-F238E27FC236}">
                <a16:creationId xmlns:a16="http://schemas.microsoft.com/office/drawing/2014/main" id="{A18E3FE9-A631-88F1-7574-E5005114B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36"/>
          <a:stretch/>
        </p:blipFill>
        <p:spPr bwMode="auto">
          <a:xfrm>
            <a:off x="13718" y="-1"/>
            <a:ext cx="12259562" cy="717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26DCBE-EFA4-4158-BEB8-4A2AE2C02E5C}"/>
              </a:ext>
            </a:extLst>
          </p:cNvPr>
          <p:cNvSpPr/>
          <p:nvPr/>
        </p:nvSpPr>
        <p:spPr>
          <a:xfrm>
            <a:off x="13718" y="-6060"/>
            <a:ext cx="12259562" cy="7179176"/>
          </a:xfrm>
          <a:prstGeom prst="rect">
            <a:avLst/>
          </a:prstGeom>
          <a:solidFill>
            <a:srgbClr val="0F69B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8" y="0"/>
            <a:ext cx="12259562" cy="7137400"/>
          </a:xfrm>
        </p:spPr>
        <p:txBody>
          <a:bodyPr>
            <a:normAutofit/>
          </a:bodyPr>
          <a:lstStyle/>
          <a:p>
            <a:pPr algn="ctr"/>
            <a:r>
              <a:rPr lang="en-US" sz="10000" dirty="0">
                <a:solidFill>
                  <a:schemeClr val="bg1"/>
                </a:solidFill>
                <a:latin typeface="+mn-lt"/>
              </a:rPr>
              <a:t>JWT Stale Roles Demo</a:t>
            </a:r>
          </a:p>
        </p:txBody>
      </p:sp>
    </p:spTree>
    <p:extLst>
      <p:ext uri="{BB962C8B-B14F-4D97-AF65-F5344CB8AC3E}">
        <p14:creationId xmlns:p14="http://schemas.microsoft.com/office/powerpoint/2010/main" val="19908352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Data Leaking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BD758A8-0315-8F82-8579-FF24D585E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26" r="51111"/>
          <a:stretch/>
        </p:blipFill>
        <p:spPr bwMode="auto">
          <a:xfrm>
            <a:off x="3708400" y="116840"/>
            <a:ext cx="3947160" cy="388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4651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 Leaking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Exposing too much data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You could be exposing sensitive data to the wrong people</a:t>
            </a:r>
          </a:p>
        </p:txBody>
      </p:sp>
    </p:spTree>
    <p:extLst>
      <p:ext uri="{BB962C8B-B14F-4D97-AF65-F5344CB8AC3E}">
        <p14:creationId xmlns:p14="http://schemas.microsoft.com/office/powerpoint/2010/main" val="309386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 Leaking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Return back just the data you/your application/your customers need</a:t>
            </a:r>
          </a:p>
          <a:p>
            <a:pPr lvl="1"/>
            <a:r>
              <a:rPr lang="en-US" dirty="0"/>
              <a:t>Be wary of the spread operator in JS</a:t>
            </a:r>
          </a:p>
        </p:txBody>
      </p:sp>
    </p:spTree>
    <p:extLst>
      <p:ext uri="{BB962C8B-B14F-4D97-AF65-F5344CB8AC3E}">
        <p14:creationId xmlns:p14="http://schemas.microsoft.com/office/powerpoint/2010/main" val="3814255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 Leaking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Vulnerable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Not Vulnerable</a:t>
            </a:r>
          </a:p>
        </p:txBody>
      </p:sp>
    </p:spTree>
    <p:extLst>
      <p:ext uri="{BB962C8B-B14F-4D97-AF65-F5344CB8AC3E}">
        <p14:creationId xmlns:p14="http://schemas.microsoft.com/office/powerpoint/2010/main" val="292898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Who am I?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82563" cy="4351338"/>
          </a:xfrm>
        </p:spPr>
        <p:txBody>
          <a:bodyPr/>
          <a:lstStyle/>
          <a:p>
            <a:r>
              <a:rPr lang="en-US" dirty="0"/>
              <a:t>Director of Engineering at Lean </a:t>
            </a:r>
            <a:r>
              <a:rPr lang="en-US" dirty="0" err="1"/>
              <a:t>TECHniques</a:t>
            </a:r>
            <a:endParaRPr lang="en-US" dirty="0"/>
          </a:p>
          <a:p>
            <a:r>
              <a:rPr lang="en-US" dirty="0"/>
              <a:t>Co-organizer of </a:t>
            </a:r>
            <a:r>
              <a:rPr lang="en-US" dirty="0">
                <a:hlinkClick r:id="rId3"/>
              </a:rPr>
              <a:t>Iowa .NET User Group</a:t>
            </a:r>
            <a:r>
              <a:rPr lang="en-US" dirty="0"/>
              <a:t> </a:t>
            </a:r>
          </a:p>
          <a:p>
            <a:r>
              <a:rPr lang="en-US" dirty="0"/>
              <a:t>Microsoft MVP</a:t>
            </a:r>
          </a:p>
          <a:p>
            <a:r>
              <a:rPr lang="en-US" dirty="0">
                <a:hlinkClick r:id="rId4"/>
              </a:rPr>
              <a:t>Friend of Redgate</a:t>
            </a:r>
            <a:endParaRPr lang="en-US" dirty="0"/>
          </a:p>
          <a:p>
            <a:r>
              <a:rPr lang="en-US" dirty="0"/>
              <a:t>Blog at </a:t>
            </a:r>
            <a:r>
              <a:rPr lang="en-US" dirty="0">
                <a:hlinkClick r:id="rId5"/>
              </a:rPr>
              <a:t>scottsauber.com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5982A1-85DB-45AA-9914-A3353449E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60000">
            <a:off x="7755454" y="3650513"/>
            <a:ext cx="3627374" cy="2230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32CBB1C8-2801-43D3-BA5C-48A783C732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49"/>
          <a:stretch/>
        </p:blipFill>
        <p:spPr bwMode="auto">
          <a:xfrm>
            <a:off x="8639005" y="1534986"/>
            <a:ext cx="1860273" cy="153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81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est Death Star Explosion Gif GIFs | Gfycat">
            <a:extLst>
              <a:ext uri="{FF2B5EF4-FFF2-40B4-BE49-F238E27FC236}">
                <a16:creationId xmlns:a16="http://schemas.microsoft.com/office/drawing/2014/main" id="{A18E3FE9-A631-88F1-7574-E5005114B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36"/>
          <a:stretch/>
        </p:blipFill>
        <p:spPr bwMode="auto">
          <a:xfrm>
            <a:off x="13718" y="-1"/>
            <a:ext cx="12259562" cy="717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26DCBE-EFA4-4158-BEB8-4A2AE2C02E5C}"/>
              </a:ext>
            </a:extLst>
          </p:cNvPr>
          <p:cNvSpPr/>
          <p:nvPr/>
        </p:nvSpPr>
        <p:spPr>
          <a:xfrm>
            <a:off x="13718" y="-6060"/>
            <a:ext cx="12259562" cy="7179176"/>
          </a:xfrm>
          <a:prstGeom prst="rect">
            <a:avLst/>
          </a:prstGeom>
          <a:solidFill>
            <a:srgbClr val="0F69B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8" y="0"/>
            <a:ext cx="12259562" cy="7137400"/>
          </a:xfrm>
        </p:spPr>
        <p:txBody>
          <a:bodyPr>
            <a:normAutofit/>
          </a:bodyPr>
          <a:lstStyle/>
          <a:p>
            <a:pPr algn="ctr"/>
            <a:r>
              <a:rPr lang="en-US" sz="10000" dirty="0">
                <a:solidFill>
                  <a:schemeClr val="bg1"/>
                </a:solidFill>
                <a:latin typeface="+mn-lt"/>
              </a:rPr>
              <a:t>Data Leaking Demo</a:t>
            </a:r>
          </a:p>
        </p:txBody>
      </p:sp>
    </p:spTree>
    <p:extLst>
      <p:ext uri="{BB962C8B-B14F-4D97-AF65-F5344CB8AC3E}">
        <p14:creationId xmlns:p14="http://schemas.microsoft.com/office/powerpoint/2010/main" val="24853684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Clickjacking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BD758A8-0315-8F82-8579-FF24D585E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26" r="51111"/>
          <a:stretch/>
        </p:blipFill>
        <p:spPr bwMode="auto">
          <a:xfrm>
            <a:off x="3708400" y="116840"/>
            <a:ext cx="3947160" cy="388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31519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Clickjacking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Tricking a user to perform an action they didn’t mean to perform</a:t>
            </a:r>
          </a:p>
          <a:p>
            <a:pPr lvl="1"/>
            <a:r>
              <a:rPr lang="en-US" dirty="0"/>
              <a:t>Usually this is in the form of overlaying an </a:t>
            </a:r>
            <a:r>
              <a:rPr lang="en-US" dirty="0" err="1"/>
              <a:t>iframe</a:t>
            </a:r>
            <a:r>
              <a:rPr lang="en-US" dirty="0"/>
              <a:t> of a legitimate website, on top of a button on an illegitimate website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Could allow malicious users to trick privileged users to take actions they shouldn’t be taking</a:t>
            </a:r>
          </a:p>
          <a:p>
            <a:pPr lvl="1"/>
            <a:r>
              <a:rPr lang="en-US" dirty="0"/>
              <a:t>Yes even internal apps are susceptible </a:t>
            </a:r>
          </a:p>
        </p:txBody>
      </p:sp>
    </p:spTree>
    <p:extLst>
      <p:ext uri="{BB962C8B-B14F-4D97-AF65-F5344CB8AC3E}">
        <p14:creationId xmlns:p14="http://schemas.microsoft.com/office/powerpoint/2010/main" val="212748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Clickjacking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Restrict who can </a:t>
            </a:r>
            <a:r>
              <a:rPr lang="en-US" dirty="0" err="1"/>
              <a:t>IFrame</a:t>
            </a:r>
            <a:r>
              <a:rPr lang="en-US" dirty="0"/>
              <a:t> your web app</a:t>
            </a:r>
          </a:p>
          <a:p>
            <a:pPr lvl="1"/>
            <a:r>
              <a:rPr lang="en-US" dirty="0"/>
              <a:t>Apply the X-Frame-Options header or Content-Security-Policy with frame-ancestors setting to none</a:t>
            </a:r>
          </a:p>
        </p:txBody>
      </p:sp>
    </p:spTree>
    <p:extLst>
      <p:ext uri="{BB962C8B-B14F-4D97-AF65-F5344CB8AC3E}">
        <p14:creationId xmlns:p14="http://schemas.microsoft.com/office/powerpoint/2010/main" val="2368208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Clickjacking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Vulnerable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Not Vulnerable</a:t>
            </a:r>
          </a:p>
        </p:txBody>
      </p:sp>
    </p:spTree>
    <p:extLst>
      <p:ext uri="{BB962C8B-B14F-4D97-AF65-F5344CB8AC3E}">
        <p14:creationId xmlns:p14="http://schemas.microsoft.com/office/powerpoint/2010/main" val="183173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est Death Star Explosion Gif GIFs | Gfycat">
            <a:extLst>
              <a:ext uri="{FF2B5EF4-FFF2-40B4-BE49-F238E27FC236}">
                <a16:creationId xmlns:a16="http://schemas.microsoft.com/office/drawing/2014/main" id="{A18E3FE9-A631-88F1-7574-E5005114B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36"/>
          <a:stretch/>
        </p:blipFill>
        <p:spPr bwMode="auto">
          <a:xfrm>
            <a:off x="13718" y="-1"/>
            <a:ext cx="12259562" cy="717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26DCBE-EFA4-4158-BEB8-4A2AE2C02E5C}"/>
              </a:ext>
            </a:extLst>
          </p:cNvPr>
          <p:cNvSpPr/>
          <p:nvPr/>
        </p:nvSpPr>
        <p:spPr>
          <a:xfrm>
            <a:off x="13718" y="-6060"/>
            <a:ext cx="12259562" cy="7179176"/>
          </a:xfrm>
          <a:prstGeom prst="rect">
            <a:avLst/>
          </a:prstGeom>
          <a:solidFill>
            <a:srgbClr val="0F69B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8" y="0"/>
            <a:ext cx="12259562" cy="7137400"/>
          </a:xfrm>
        </p:spPr>
        <p:txBody>
          <a:bodyPr>
            <a:normAutofit/>
          </a:bodyPr>
          <a:lstStyle/>
          <a:p>
            <a:pPr algn="ctr"/>
            <a:r>
              <a:rPr lang="en-US" sz="10000" dirty="0">
                <a:solidFill>
                  <a:schemeClr val="bg1"/>
                </a:solidFill>
                <a:latin typeface="+mn-lt"/>
              </a:rPr>
              <a:t>Clickjacking Demo</a:t>
            </a:r>
          </a:p>
        </p:txBody>
      </p:sp>
    </p:spTree>
    <p:extLst>
      <p:ext uri="{BB962C8B-B14F-4D97-AF65-F5344CB8AC3E}">
        <p14:creationId xmlns:p14="http://schemas.microsoft.com/office/powerpoint/2010/main" val="4730652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7F39DA-5BD4-4DA7-A0D2-9E94D0895756}"/>
              </a:ext>
            </a:extLst>
          </p:cNvPr>
          <p:cNvSpPr/>
          <p:nvPr/>
        </p:nvSpPr>
        <p:spPr>
          <a:xfrm>
            <a:off x="0" y="0"/>
            <a:ext cx="12192000" cy="6864059"/>
          </a:xfrm>
          <a:prstGeom prst="rect">
            <a:avLst/>
          </a:prstGeom>
          <a:solidFill>
            <a:srgbClr val="0F6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A7C63-1B9C-A94B-6846-F2AEA3E8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1120"/>
            <a:ext cx="10515600" cy="2511516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Lacking a WAF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BD758A8-0315-8F82-8579-FF24D585E2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26" r="51111"/>
          <a:stretch/>
        </p:blipFill>
        <p:spPr bwMode="auto">
          <a:xfrm>
            <a:off x="3708400" y="116840"/>
            <a:ext cx="3947160" cy="388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40892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Lacking a WAF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it?</a:t>
            </a:r>
          </a:p>
          <a:p>
            <a:pPr lvl="1"/>
            <a:r>
              <a:rPr lang="en-US" dirty="0"/>
              <a:t>Web Application Firewalls protect against many attacks (DDOS, scans,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should I care?</a:t>
            </a:r>
          </a:p>
          <a:p>
            <a:pPr lvl="1"/>
            <a:r>
              <a:rPr lang="en-US" dirty="0"/>
              <a:t>First line of defense against malicious attackers</a:t>
            </a:r>
          </a:p>
        </p:txBody>
      </p:sp>
    </p:spTree>
    <p:extLst>
      <p:ext uri="{BB962C8B-B14F-4D97-AF65-F5344CB8AC3E}">
        <p14:creationId xmlns:p14="http://schemas.microsoft.com/office/powerpoint/2010/main" val="54831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Clickjacking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8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How do I fix it?</a:t>
            </a:r>
          </a:p>
          <a:p>
            <a:pPr lvl="1"/>
            <a:r>
              <a:rPr lang="en-US" dirty="0"/>
              <a:t>Purchase a WAF (i.e. Cloudflare, Imperva, Azure WAF, AWS WAF,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0197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6A6A6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863876" cy="4779637"/>
          </a:xfrm>
        </p:spPr>
        <p:txBody>
          <a:bodyPr>
            <a:normAutofit/>
          </a:bodyPr>
          <a:lstStyle/>
          <a:p>
            <a:r>
              <a:rPr lang="en-US" dirty="0"/>
              <a:t>Awareness different security vulnerabilities your web apps might have</a:t>
            </a:r>
          </a:p>
          <a:p>
            <a:r>
              <a:rPr lang="en-US" dirty="0"/>
              <a:t>More than just OWASP </a:t>
            </a:r>
            <a:r>
              <a:rPr lang="en-US"/>
              <a:t>Top 10</a:t>
            </a:r>
          </a:p>
        </p:txBody>
      </p:sp>
    </p:spTree>
    <p:extLst>
      <p:ext uri="{BB962C8B-B14F-4D97-AF65-F5344CB8AC3E}">
        <p14:creationId xmlns:p14="http://schemas.microsoft.com/office/powerpoint/2010/main" val="3517725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Stuff I’ve Heard Clients Say</a:t>
            </a:r>
          </a:p>
        </p:txBody>
      </p:sp>
      <p:pic>
        <p:nvPicPr>
          <p:cNvPr id="1026" name="Picture 2" descr="Death Star | StarWars.com">
            <a:extLst>
              <a:ext uri="{FF2B5EF4-FFF2-40B4-BE49-F238E27FC236}">
                <a16:creationId xmlns:a16="http://schemas.microsoft.com/office/drawing/2014/main" id="{308068FF-0CB6-9062-3367-9ED6B3679C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9" r="5719"/>
          <a:stretch/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4697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7511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Questions?</a:t>
            </a:r>
            <a:br>
              <a:rPr lang="en-US" sz="7200" dirty="0">
                <a:solidFill>
                  <a:schemeClr val="bg1"/>
                </a:solidFill>
                <a:latin typeface="+mn-lt"/>
              </a:rPr>
            </a:br>
            <a:r>
              <a:rPr lang="en-US" sz="1800" dirty="0">
                <a:solidFill>
                  <a:schemeClr val="bg1"/>
                </a:solidFill>
                <a:latin typeface="+mn-lt"/>
              </a:rPr>
              <a:t>Contact: ssauber@leantechniques.com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97882A2-4820-4881-9C23-D09EE5DE1AF4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A317392-27D1-BDE7-E0D7-600E64D47858}"/>
              </a:ext>
            </a:extLst>
          </p:cNvPr>
          <p:cNvGrpSpPr/>
          <p:nvPr/>
        </p:nvGrpSpPr>
        <p:grpSpPr>
          <a:xfrm>
            <a:off x="5121263" y="6025442"/>
            <a:ext cx="2130724" cy="474323"/>
            <a:chOff x="9970651" y="6185410"/>
            <a:chExt cx="2130724" cy="474323"/>
          </a:xfrm>
        </p:grpSpPr>
        <p:sp>
          <p:nvSpPr>
            <p:cNvPr id="7" name="Subtitle 2">
              <a:extLst>
                <a:ext uri="{FF2B5EF4-FFF2-40B4-BE49-F238E27FC236}">
                  <a16:creationId xmlns:a16="http://schemas.microsoft.com/office/drawing/2014/main" id="{CAEDCF79-6369-3312-C72B-E492C2FFC565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72B5C07-DFD0-2B15-9503-90458218B795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3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109887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6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1254-86DC-4239-85AC-F87EEB56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7511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n-lt"/>
              </a:rPr>
              <a:t>Thanks!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D62362D-55B2-4103-A7AF-54CC41B415B4}"/>
              </a:ext>
            </a:extLst>
          </p:cNvPr>
          <p:cNvSpPr txBox="1">
            <a:spLocks/>
          </p:cNvSpPr>
          <p:nvPr/>
        </p:nvSpPr>
        <p:spPr>
          <a:xfrm>
            <a:off x="90625" y="3418380"/>
            <a:ext cx="12192000" cy="3371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6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4000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Slides at scottsauber.com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E0D3713-F3EF-9907-AE2C-81CAE8EE1032}"/>
              </a:ext>
            </a:extLst>
          </p:cNvPr>
          <p:cNvGrpSpPr/>
          <p:nvPr/>
        </p:nvGrpSpPr>
        <p:grpSpPr>
          <a:xfrm>
            <a:off x="5121263" y="6025442"/>
            <a:ext cx="2130724" cy="474323"/>
            <a:chOff x="9970651" y="6185410"/>
            <a:chExt cx="2130724" cy="474323"/>
          </a:xfrm>
        </p:grpSpPr>
        <p:sp>
          <p:nvSpPr>
            <p:cNvPr id="8" name="Subtitle 2">
              <a:extLst>
                <a:ext uri="{FF2B5EF4-FFF2-40B4-BE49-F238E27FC236}">
                  <a16:creationId xmlns:a16="http://schemas.microsoft.com/office/drawing/2014/main" id="{AC058655-0A4D-A435-8AF1-E64E0CA276B5}"/>
                </a:ext>
              </a:extLst>
            </p:cNvPr>
            <p:cNvSpPr txBox="1">
              <a:spLocks/>
            </p:cNvSpPr>
            <p:nvPr/>
          </p:nvSpPr>
          <p:spPr>
            <a:xfrm>
              <a:off x="10041147" y="6185410"/>
              <a:ext cx="2060228" cy="47432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chemeClr val="bg1"/>
                  </a:solidFill>
                </a:rPr>
                <a:t>scottsauber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13CAB7E-EB4B-279D-5799-DD0F5243C897}"/>
                </a:ext>
              </a:extLst>
            </p:cNvPr>
            <p:cNvSpPr/>
            <p:nvPr/>
          </p:nvSpPr>
          <p:spPr>
            <a:xfrm>
              <a:off x="9970651" y="6285411"/>
              <a:ext cx="347472" cy="274320"/>
            </a:xfrm>
            <a:prstGeom prst="rect">
              <a:avLst/>
            </a:prstGeom>
            <a:blipFill dpi="0" rotWithShape="1">
              <a:blip r:embed="rId2">
                <a:alphaModFix amt="50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94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One problem</a:t>
            </a:r>
          </a:p>
        </p:txBody>
      </p:sp>
      <p:pic>
        <p:nvPicPr>
          <p:cNvPr id="2050" name="Picture 2" descr="Why did the Empire in Legends keep the exhaust port on the Death Star?  Wasn't there a concern that it would allow for the station to be destroyed?  - Quora">
            <a:extLst>
              <a:ext uri="{FF2B5EF4-FFF2-40B4-BE49-F238E27FC236}">
                <a16:creationId xmlns:a16="http://schemas.microsoft.com/office/drawing/2014/main" id="{2C8A866A-DB3F-8440-BD81-2D13B2C2E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599" y="1618298"/>
            <a:ext cx="6928802" cy="4534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865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One problem</a:t>
            </a:r>
          </a:p>
        </p:txBody>
      </p:sp>
      <p:pic>
        <p:nvPicPr>
          <p:cNvPr id="3074" name="Picture 2" descr="Best Death Star Explosion Gif GIFs | Gfycat">
            <a:extLst>
              <a:ext uri="{FF2B5EF4-FFF2-40B4-BE49-F238E27FC236}">
                <a16:creationId xmlns:a16="http://schemas.microsoft.com/office/drawing/2014/main" id="{5A01C420-1237-08CB-B31A-6A235E95E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870" y="2115820"/>
            <a:ext cx="7956550" cy="3182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353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It’s the same with web apps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976332" cy="4779637"/>
          </a:xfrm>
        </p:spPr>
        <p:txBody>
          <a:bodyPr>
            <a:normAutofit/>
          </a:bodyPr>
          <a:lstStyle/>
          <a:p>
            <a:r>
              <a:rPr lang="en-US" dirty="0"/>
              <a:t>One vulnerability can take down an otherwise rock solid web application</a:t>
            </a:r>
          </a:p>
          <a:p>
            <a:r>
              <a:rPr lang="en-US" dirty="0"/>
              <a:t>There are dozens of attack types</a:t>
            </a:r>
          </a:p>
          <a:p>
            <a:r>
              <a:rPr lang="en-US" dirty="0"/>
              <a:t>We’re just going to cover 10</a:t>
            </a:r>
          </a:p>
        </p:txBody>
      </p:sp>
    </p:spTree>
    <p:extLst>
      <p:ext uri="{BB962C8B-B14F-4D97-AF65-F5344CB8AC3E}">
        <p14:creationId xmlns:p14="http://schemas.microsoft.com/office/powerpoint/2010/main" val="1244788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28099</TotalTime>
  <Words>1245</Words>
  <Application>Microsoft Office PowerPoint</Application>
  <PresentationFormat>Widescreen</PresentationFormat>
  <Paragraphs>305</Paragraphs>
  <Slides>61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5" baseType="lpstr">
      <vt:lpstr>Arial</vt:lpstr>
      <vt:lpstr>Calibri</vt:lpstr>
      <vt:lpstr>Calibri Light</vt:lpstr>
      <vt:lpstr>Office Theme</vt:lpstr>
      <vt:lpstr>Check Your Thermal Exhaust Port:  10 Vulnerabilities Your Web App Probably Has Right Now</vt:lpstr>
      <vt:lpstr>Audience</vt:lpstr>
      <vt:lpstr>Agenda</vt:lpstr>
      <vt:lpstr>Goals</vt:lpstr>
      <vt:lpstr>Who am I? </vt:lpstr>
      <vt:lpstr>Stuff I’ve Heard Clients Say</vt:lpstr>
      <vt:lpstr>One problem</vt:lpstr>
      <vt:lpstr>One problem</vt:lpstr>
      <vt:lpstr>It’s the same with web apps</vt:lpstr>
      <vt:lpstr>It’s the same with web apps</vt:lpstr>
      <vt:lpstr>SQL Injection</vt:lpstr>
      <vt:lpstr>SQL Injection</vt:lpstr>
      <vt:lpstr>SQL Injection</vt:lpstr>
      <vt:lpstr>SQL Injection</vt:lpstr>
      <vt:lpstr>SQL Injection Demo</vt:lpstr>
      <vt:lpstr>Directory Traversal (aka Backtracking)</vt:lpstr>
      <vt:lpstr>Directory Traversal</vt:lpstr>
      <vt:lpstr>Directory Traversal</vt:lpstr>
      <vt:lpstr>Directory Traversal</vt:lpstr>
      <vt:lpstr>Directory Traversal Demo</vt:lpstr>
      <vt:lpstr>Directory Overwriting</vt:lpstr>
      <vt:lpstr>Directory Overwriting</vt:lpstr>
      <vt:lpstr>Directory Overwriting</vt:lpstr>
      <vt:lpstr>Directory Overwriting</vt:lpstr>
      <vt:lpstr>Directory Overwriting Demo</vt:lpstr>
      <vt:lpstr>Broken Access Control</vt:lpstr>
      <vt:lpstr>Broken Access Control</vt:lpstr>
      <vt:lpstr>Broken Access Control</vt:lpstr>
      <vt:lpstr>Broken Access Control</vt:lpstr>
      <vt:lpstr>Broken Access Control Demo</vt:lpstr>
      <vt:lpstr>Package Vulnerabilities</vt:lpstr>
      <vt:lpstr>Package vulnerabilities</vt:lpstr>
      <vt:lpstr>Package Vulnerabilities</vt:lpstr>
      <vt:lpstr>Open SSF Scorecard</vt:lpstr>
      <vt:lpstr>Using Ints instead of Guids</vt:lpstr>
      <vt:lpstr>Using Ints instead of Guids</vt:lpstr>
      <vt:lpstr>Using Ints instead of Guids</vt:lpstr>
      <vt:lpstr>Container Image Vulnerabilities</vt:lpstr>
      <vt:lpstr>Container Image Vulnerabilities</vt:lpstr>
      <vt:lpstr>Container Image Vulnerabilities</vt:lpstr>
      <vt:lpstr>JWT Stale Roles</vt:lpstr>
      <vt:lpstr>JWT Stale Roles</vt:lpstr>
      <vt:lpstr>JWT Stale Roles</vt:lpstr>
      <vt:lpstr>JWT Stale Roles</vt:lpstr>
      <vt:lpstr>JWT Stale Roles Demo</vt:lpstr>
      <vt:lpstr>Data Leaking</vt:lpstr>
      <vt:lpstr>Data Leaking</vt:lpstr>
      <vt:lpstr>Data Leaking</vt:lpstr>
      <vt:lpstr>Data Leaking</vt:lpstr>
      <vt:lpstr>Data Leaking Demo</vt:lpstr>
      <vt:lpstr>Clickjacking</vt:lpstr>
      <vt:lpstr>Clickjacking</vt:lpstr>
      <vt:lpstr>Clickjacking</vt:lpstr>
      <vt:lpstr>Clickjacking</vt:lpstr>
      <vt:lpstr>Clickjacking Demo</vt:lpstr>
      <vt:lpstr>Lacking a WAF</vt:lpstr>
      <vt:lpstr>Lacking a WAF</vt:lpstr>
      <vt:lpstr>Clickjacking</vt:lpstr>
      <vt:lpstr>Takeaways</vt:lpstr>
      <vt:lpstr>Questions? Contact: ssauber@leantechniques.com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Healthy, High Performing Engineering Organizations</dc:title>
  <dc:creator>Scott Sauber</dc:creator>
  <cp:lastModifiedBy>Scott</cp:lastModifiedBy>
  <cp:revision>241</cp:revision>
  <dcterms:created xsi:type="dcterms:W3CDTF">2020-03-08T20:31:35Z</dcterms:created>
  <dcterms:modified xsi:type="dcterms:W3CDTF">2023-05-26T21:48:53Z</dcterms:modified>
</cp:coreProperties>
</file>

<file path=docProps/thumbnail.jpeg>
</file>